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9" r:id="rId5"/>
    <p:sldId id="368" r:id="rId6"/>
    <p:sldId id="258" r:id="rId7"/>
    <p:sldId id="259" r:id="rId8"/>
    <p:sldId id="261" r:id="rId9"/>
    <p:sldId id="260" r:id="rId10"/>
  </p:sldIdLst>
  <p:sldSz cx="12192000" cy="6858000"/>
  <p:notesSz cx="6858000" cy="9144000"/>
  <p:custDataLst>
    <p:tags r:id="rId11"/>
  </p:custDataLst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DT" initials="CDT" lastIdx="5" clrIdx="0">
    <p:extLst>
      <p:ext uri="{19B8F6BF-5375-455C-9EA6-DF929625EA0E}">
        <p15:presenceInfo xmlns:p15="http://schemas.microsoft.com/office/powerpoint/2012/main" userId="C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A499"/>
    <a:srgbClr val="E1E3F2"/>
    <a:srgbClr val="67C8C3"/>
    <a:srgbClr val="003399"/>
    <a:srgbClr val="6F81BF"/>
    <a:srgbClr val="CAE8F3"/>
    <a:srgbClr val="FFE894"/>
    <a:srgbClr val="FFF1BE"/>
    <a:srgbClr val="427F9E"/>
    <a:srgbClr val="D7E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5" autoAdjust="0"/>
    <p:restoredTop sz="78082" autoAdjust="0"/>
  </p:normalViewPr>
  <p:slideViewPr>
    <p:cSldViewPr snapToGrid="0">
      <p:cViewPr varScale="1">
        <p:scale>
          <a:sx n="53" d="100"/>
          <a:sy n="53" d="100"/>
        </p:scale>
        <p:origin x="1614" y="6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2D02-0385-4FB5-946B-E980E8A71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7A61B-E374-407E-9D80-1A3658337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088CE-D3F0-42FE-BD7B-B532D6AC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ED2EE-E542-462F-AC9A-5FBA300B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7182-9E53-4363-ADB2-63FA468D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214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8099-F84C-49F1-A728-00845505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FFF95-ED7B-46CC-9006-6942BFADC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55857-71E7-4FB8-BD0D-EF4CD917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D2DC8-17E3-45FD-B3F7-E9D71EA2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0F5F7-1689-4DC4-A2F5-4364479C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101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DE62C-A324-433D-888D-F7F381C41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53599-9654-48F3-B1C8-06486B95A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FD3D-B435-4FFB-8544-4A705AAB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56AA9-86BB-4FF1-BE3C-E7B9B665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437E4-CB9F-4851-89ED-8EFC5BA8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232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29C3-E7A1-43B5-9398-A33F6593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27EA-A680-4F87-9E54-333C3EAF2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94546-F64D-4EB7-AA3E-5AB7FEFE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E8ED1-E7A5-40F3-9429-781E2290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8785-68F6-4E8C-9B10-CCF33AFB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F85F-3637-4899-B60E-28BC2901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0E7BB-3AF0-4434-9DC7-EF22AD1A0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56C33-461C-42BA-B1DB-292BE4DB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19128-AB09-4F26-ACB5-2D8F6AF5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E3B9-D6BC-4E4D-B067-3904A2DD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477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4A8C-2FA8-455C-83C6-FAC0A11C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D3F6-0BBC-4FAD-9C0E-3FAC49C4A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57636-2E74-4584-B29A-A33B50FDE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983B4-99DD-4E55-87B1-25BA121A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757F3-43E4-4DB6-AFBF-8328ABE7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A9DBA-6C7F-4ED0-B40A-C5DF54EE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250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0358-55E7-4314-91D6-645C4490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F2018-01E3-42E3-BD81-2D74705BA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16965-0C67-4165-8767-C1E1452AD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449ED-3D2E-479C-82F2-107267E4E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487B7-CA64-4E7E-87E0-F25A71EB0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CE302-0C96-43EE-8E66-2A942853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8A238-9E78-4F37-B46B-2D79611B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594A5-5920-4312-A50B-84EF0A6F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330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733E-CF61-49DA-B741-2A731881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A2A38-4958-4306-BD05-F15EC28B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87F7-56CA-48B5-AB68-524C0078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31C3C-7534-42AD-9237-5A1A12CB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6279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8D911-F901-4BB7-B9DD-8A96ACF0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E8C686-7300-431C-8FF7-5F8DCA42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4140F-D3E9-4FAF-8544-5D1BED20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574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18B8-B4DD-4505-85AF-CD6E80CA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9562-6CB0-49FA-A1BF-71E3C57C2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9498F-9959-47D4-866E-20A92558C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46E6E-0A99-4615-9292-B3634008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26629-A2D2-4CA0-84D1-51BA999E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FB44B-BC63-4588-BA92-16457359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1283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B7AB-456F-4D8B-96FE-332BA7E9B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EF6A7-FC40-45C3-9AF5-C7FC40A61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0D6AB-C679-4F56-A0EF-164AEABCC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61B9-BF6A-4F3D-A28A-540FF505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8FDB8-9D8A-4748-9236-220869E8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4866D-B236-4C67-B1C9-A15AE8C2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877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A4A3-D703-4608-8C37-0206EDAF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34E03-E8F8-4064-91FD-BA18DA8F7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798EF-DD46-473E-B922-A47A38DA1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A9000-24F1-49A7-B1AB-43058B221422}" type="datetimeFigureOut">
              <a:rPr lang="en-NL" smtClean="0"/>
              <a:t>14/01/2022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7491-80A3-40C8-B384-E5C72E1A9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A9DB5-9AB3-49E7-8102-99FA03B72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CA02-C3BB-4DFA-A9FC-B08686AF03A9}" type="slidenum">
              <a:rPr lang="en-NL" smtClean="0"/>
              <a:t>‹#›</a:t>
            </a:fld>
            <a:endParaRPr lang="en-NL"/>
          </a:p>
        </p:txBody>
      </p:sp>
      <p:sp>
        <p:nvSpPr>
          <p:cNvPr id="7" name="MSIPCMContentMarking" descr="{&quot;HashCode&quot;:514781845, &quot;Placement&quot;:&quot;Footer&quot;, &quot;Top&quot;:523.417664, &quot;Left&quot;:334.7337, &quot;SlideWidth&quot;:960, &quot;SlideHeight&quot;:540}">
            <a:extLst>
              <a:ext uri="{FF2B5EF4-FFF2-40B4-BE49-F238E27FC236}">
                <a16:creationId xmlns:a16="http://schemas.microsoft.com/office/drawing/2014/main" id="{E13B5A18-697E-4669-B4F8-4AF8D72D50A2}"/>
              </a:ext>
            </a:extLst>
          </p:cNvPr>
          <p:cNvSpPr txBox="1"/>
          <p:nvPr userDrawn="1"/>
        </p:nvSpPr>
        <p:spPr>
          <a:xfrm>
            <a:off x="4251118" y="6644980"/>
            <a:ext cx="368976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737373"/>
                </a:solidFill>
                <a:latin typeface="Verdana" panose="020B0604030504040204" pitchFamily="34" charset="0"/>
              </a:rPr>
              <a:t>Classified as internal/staff &amp; contractors by the European Medicines Agency 
</a:t>
            </a:r>
            <a:endParaRPr lang="lv-LV" sz="700">
              <a:solidFill>
                <a:srgbClr val="73737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13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ma.europa.eu/en/glossary/clinical-trial" TargetMode="Externa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a.europa.eu/en/human-regulatory/research-development/clinical-trials/clinical-trials-information-system-training-support#handbook-for-clinical-trial-sponsors-section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6.emf"/><Relationship Id="rId4" Type="http://schemas.openxmlformats.org/officeDocument/2006/relationships/hyperlink" Target="https://www.ema.europa.eu/en/human-regulatory/research-development/clinical-trials/clinical-trials-information-system-ctis-online-modular-training-program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ema.europa.eu/identityiq/home.html" TargetMode="External"/><Relationship Id="rId7" Type="http://schemas.openxmlformats.org/officeDocument/2006/relationships/hyperlink" Target="https://www.ema.europa.eu/en/human-regulatory/research-development/clinical-trials/clinical-trials-information-system-training-support#reference-materials-for-clinical-trial-sponsors-section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hyperlink" Target="https://www.ema.europa.eu/en/human-regulatory/post-authorisation/data-medicines-iso-idmp-standards/extended-eudravigilance-medicinal-product-dictionary-xevmpd-training" TargetMode="External"/><Relationship Id="rId5" Type="http://schemas.openxmlformats.org/officeDocument/2006/relationships/hyperlink" Target="https://www.ema.europa.eu/en/human-regulatory/research-development/data-medicines-iso-idmp-standards/spor-master-data/organisation-management-service-oms" TargetMode="External"/><Relationship Id="rId4" Type="http://schemas.openxmlformats.org/officeDocument/2006/relationships/hyperlink" Target="https://www.youtube.com/watch?v=hfzZxwX2W-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health/sites/default/files/files/eudralex/vol-10/regulation5362014_qa_en.pdf" TargetMode="External"/><Relationship Id="rId3" Type="http://schemas.openxmlformats.org/officeDocument/2006/relationships/hyperlink" Target="https://www.ema.europa.eu/en/human-regulatory/research-development/clinical-trials/clinical-trials-information-system-training-support" TargetMode="External"/><Relationship Id="rId7" Type="http://schemas.openxmlformats.org/officeDocument/2006/relationships/hyperlink" Target="https://ec.europa.eu/health/documents/eudralex/vol-10_en" TargetMode="External"/><Relationship Id="rId2" Type="http://schemas.openxmlformats.org/officeDocument/2006/relationships/hyperlink" Target="https://www.ema.europa.eu/en/human-regulatory/research-development/clinical-trials/clinical-trials-regula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ma.europa.eu/en/news-events/publications/newsletters#clinical-trials-information-system-(ctis)-highlights-section" TargetMode="External"/><Relationship Id="rId5" Type="http://schemas.openxmlformats.org/officeDocument/2006/relationships/hyperlink" Target="https://www.ema.europa.eu/en/human-regulatory/research-development/clinical-trials/clinical-trials-information-system-training-support#handbook-for-clinical-trial-sponsors-section" TargetMode="External"/><Relationship Id="rId4" Type="http://schemas.openxmlformats.org/officeDocument/2006/relationships/hyperlink" Target="https://www.ema.europa.eu/en/human-regulatory/research-development/clinical-trials/clinical-trials-information-system-ctis-online-modular-training-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4C553C5-6E86-B64C-8DF4-79DC991C8BC7}"/>
              </a:ext>
            </a:extLst>
          </p:cNvPr>
          <p:cNvSpPr/>
          <p:nvPr/>
        </p:nvSpPr>
        <p:spPr>
          <a:xfrm>
            <a:off x="713443" y="5378483"/>
            <a:ext cx="3245908" cy="501110"/>
          </a:xfrm>
          <a:prstGeom prst="rect">
            <a:avLst/>
          </a:prstGeom>
          <a:solidFill>
            <a:srgbClr val="67C8C3"/>
          </a:solidFill>
          <a:ln>
            <a:solidFill>
              <a:srgbClr val="06A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253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 i="1"/>
              <a:t>CTIS</a:t>
            </a:r>
            <a:r>
              <a:rPr lang="lv-LV" sz="2100"/>
              <a:t> būs </a:t>
            </a:r>
            <a:r>
              <a:rPr lang="lv-LV" sz="2100" b="1"/>
              <a:t>vienīgā vieta</a:t>
            </a:r>
            <a:r>
              <a:rPr lang="lv-LV" sz="2100"/>
              <a:t>, kur var iesniegt </a:t>
            </a:r>
            <a:r>
              <a:rPr lang="lv-LV" sz="2100" u="sng">
                <a:hlinkClick r:id="rId3" tooltip="A study performed to investigate the safety or efficacy of a medicine. For human medicines, these studies are carried out in human volunteers."/>
              </a:rPr>
              <a:t>klīnisko pētījumu</a:t>
            </a:r>
            <a:r>
              <a:rPr lang="lv-LV" sz="2100"/>
              <a:t> informāciju ES un Eiropas Ekonomikas zonā (EEZ). </a:t>
            </a:r>
            <a:r>
              <a:rPr lang="lv-LV" sz="2100" i="1"/>
              <a:t>CTIS</a:t>
            </a:r>
            <a:r>
              <a:rPr lang="lv-LV" sz="2100"/>
              <a:t> satur: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E6521-CAE4-4399-A3C4-8389F06B13B2}"/>
              </a:ext>
            </a:extLst>
          </p:cNvPr>
          <p:cNvSpPr txBox="1"/>
          <p:nvPr/>
        </p:nvSpPr>
        <p:spPr>
          <a:xfrm>
            <a:off x="4724323" y="3737560"/>
            <a:ext cx="2743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 b="1"/>
              <a:t>Sponsora darbvieta</a:t>
            </a:r>
            <a:r>
              <a:rPr lang="lv-LV" sz="1500"/>
              <a:t>, kur klīnisko pētījumu sponsori un organizācijas, kas ar viņiem strādā, var pieteikties klīniskam pētījumam un to vadīt līdz 30 ES/EEZ valstīs.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1471C-5C00-0546-B6AC-A4E2C7B61468}"/>
              </a:ext>
            </a:extLst>
          </p:cNvPr>
          <p:cNvSpPr txBox="1"/>
          <p:nvPr/>
        </p:nvSpPr>
        <p:spPr>
          <a:xfrm>
            <a:off x="8245326" y="3737560"/>
            <a:ext cx="273999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/>
              <a:t>ES dalībvalstīm, EEZ valstīm un Eiropas Komisijai paredzēta </a:t>
            </a:r>
            <a:r>
              <a:rPr lang="lv-LV" sz="1500" b="1"/>
              <a:t>iestāžu darba telpa</a:t>
            </a:r>
            <a:r>
              <a:rPr lang="lv-LV" sz="1500"/>
              <a:t> klīnisko pētījumu novērtēšanai, atļaušanai un pārraudzībai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20424F-0E65-124A-B8CD-DF680ABF06D9}"/>
              </a:ext>
            </a:extLst>
          </p:cNvPr>
          <p:cNvSpPr txBox="1"/>
          <p:nvPr/>
        </p:nvSpPr>
        <p:spPr>
          <a:xfrm>
            <a:off x="1041301" y="3737560"/>
            <a:ext cx="25375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 b="1"/>
              <a:t>publiska tīmekļa vietne</a:t>
            </a:r>
            <a:r>
              <a:rPr lang="lv-LV" sz="1500"/>
              <a:t>, kurā ikviens var meklēt informāciju par klīniskajām pārbaudēm.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330F29-DD92-4F4F-8FA7-DF6CF2203404}"/>
              </a:ext>
            </a:extLst>
          </p:cNvPr>
          <p:cNvSpPr/>
          <p:nvPr/>
        </p:nvSpPr>
        <p:spPr>
          <a:xfrm>
            <a:off x="4329098" y="5378483"/>
            <a:ext cx="7166401" cy="501110"/>
          </a:xfrm>
          <a:prstGeom prst="rect">
            <a:avLst/>
          </a:prstGeom>
          <a:solidFill>
            <a:srgbClr val="E1E3F2"/>
          </a:solidFill>
          <a:ln>
            <a:solidFill>
              <a:srgbClr val="E1E3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D05853-7FD8-EF48-AD17-65876AEF53A8}"/>
              </a:ext>
            </a:extLst>
          </p:cNvPr>
          <p:cNvSpPr txBox="1"/>
          <p:nvPr/>
        </p:nvSpPr>
        <p:spPr>
          <a:xfrm>
            <a:off x="7191799" y="5459759"/>
            <a:ext cx="190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003399"/>
                </a:solidFill>
              </a:rPr>
              <a:t>Droša piekļuve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6BC6DF-7401-DD40-A5ED-2D44C88B4CD1}"/>
              </a:ext>
            </a:extLst>
          </p:cNvPr>
          <p:cNvSpPr txBox="1"/>
          <p:nvPr/>
        </p:nvSpPr>
        <p:spPr>
          <a:xfrm>
            <a:off x="1860847" y="5459761"/>
            <a:ext cx="1663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>
                <a:solidFill>
                  <a:srgbClr val="003399"/>
                </a:solidFill>
              </a:rPr>
              <a:t>Atklāta piekļuve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E9469-297F-AE47-A6BE-05852B7D2720}"/>
              </a:ext>
            </a:extLst>
          </p:cNvPr>
          <p:cNvSpPr/>
          <p:nvPr/>
        </p:nvSpPr>
        <p:spPr>
          <a:xfrm>
            <a:off x="713442" y="1682496"/>
            <a:ext cx="3245909" cy="3694177"/>
          </a:xfrm>
          <a:prstGeom prst="rect">
            <a:avLst/>
          </a:prstGeom>
          <a:noFill/>
          <a:ln w="28575">
            <a:solidFill>
              <a:srgbClr val="67C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EF8A91-63F8-8445-8376-4ED690AFBF95}"/>
              </a:ext>
            </a:extLst>
          </p:cNvPr>
          <p:cNvSpPr/>
          <p:nvPr/>
        </p:nvSpPr>
        <p:spPr>
          <a:xfrm>
            <a:off x="4329098" y="1682496"/>
            <a:ext cx="7166401" cy="3694177"/>
          </a:xfrm>
          <a:prstGeom prst="rect">
            <a:avLst/>
          </a:prstGeom>
          <a:noFill/>
          <a:ln w="28575">
            <a:solidFill>
              <a:srgbClr val="E1E3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C3EC1E3-C7AD-E94A-8345-AE3B157BB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758" y="5418374"/>
            <a:ext cx="328667" cy="39440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ECE9C02-38C6-234E-A215-28F1824D25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6275" y="5422285"/>
            <a:ext cx="328667" cy="394401"/>
          </a:xfrm>
          <a:prstGeom prst="rect">
            <a:avLst/>
          </a:prstGeom>
        </p:spPr>
      </p:pic>
      <p:pic>
        <p:nvPicPr>
          <p:cNvPr id="36" name="Picture 35" descr="Grafiska lietotāja saskarne, lietojumprogramma, Teams  Apraksts ģenerēts automātiski">
            <a:extLst>
              <a:ext uri="{FF2B5EF4-FFF2-40B4-BE49-F238E27FC236}">
                <a16:creationId xmlns:a16="http://schemas.microsoft.com/office/drawing/2014/main" id="{6C11BDF4-BBAE-D34A-8659-1DA9633FD0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326" y="1929294"/>
            <a:ext cx="2739992" cy="1600290"/>
          </a:xfrm>
          <a:prstGeom prst="rect">
            <a:avLst/>
          </a:prstGeom>
        </p:spPr>
      </p:pic>
      <p:pic>
        <p:nvPicPr>
          <p:cNvPr id="38" name="Picture 37" descr="Grafiska lietotāja saskarne, lietojumprogramma   Automātiski ģenerēts apraksts">
            <a:extLst>
              <a:ext uri="{FF2B5EF4-FFF2-40B4-BE49-F238E27FC236}">
                <a16:creationId xmlns:a16="http://schemas.microsoft.com/office/drawing/2014/main" id="{85D15F91-D063-E945-8797-7CA5327B67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44" y="1921694"/>
            <a:ext cx="2743354" cy="1654081"/>
          </a:xfrm>
          <a:prstGeom prst="rect">
            <a:avLst/>
          </a:prstGeom>
        </p:spPr>
      </p:pic>
      <p:pic>
        <p:nvPicPr>
          <p:cNvPr id="40" name="Picture 39" descr="Grafiska lietotāja saskarne, lietojumprogramma   Automātiski ģenerēts apraksts">
            <a:extLst>
              <a:ext uri="{FF2B5EF4-FFF2-40B4-BE49-F238E27FC236}">
                <a16:creationId xmlns:a16="http://schemas.microsoft.com/office/drawing/2014/main" id="{C61FE745-4D41-F648-933A-AF14B182FA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5" y="1888805"/>
            <a:ext cx="2726544" cy="1667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228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B050B010-F7B4-AB4A-A10A-7CD1942BBBD1}"/>
              </a:ext>
            </a:extLst>
          </p:cNvPr>
          <p:cNvSpPr/>
          <p:nvPr/>
        </p:nvSpPr>
        <p:spPr>
          <a:xfrm rot="5400000">
            <a:off x="875494" y="3049329"/>
            <a:ext cx="2042612" cy="2304000"/>
          </a:xfrm>
          <a:prstGeom prst="rect">
            <a:avLst/>
          </a:prstGeom>
          <a:solidFill>
            <a:srgbClr val="E1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ED60D52-625E-AF40-BDAE-DB4F2314D5AC}"/>
              </a:ext>
            </a:extLst>
          </p:cNvPr>
          <p:cNvSpPr/>
          <p:nvPr/>
        </p:nvSpPr>
        <p:spPr>
          <a:xfrm rot="5400000">
            <a:off x="1860800" y="2064021"/>
            <a:ext cx="72000" cy="2304000"/>
          </a:xfrm>
          <a:prstGeom prst="rect">
            <a:avLst/>
          </a:prstGeom>
          <a:solidFill>
            <a:srgbClr val="6F8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19BDC83-20E6-C345-BCE3-B1BAFD1A3506}"/>
              </a:ext>
            </a:extLst>
          </p:cNvPr>
          <p:cNvSpPr/>
          <p:nvPr/>
        </p:nvSpPr>
        <p:spPr>
          <a:xfrm rot="5400000">
            <a:off x="9105093" y="3049329"/>
            <a:ext cx="2042611" cy="2304000"/>
          </a:xfrm>
          <a:prstGeom prst="rect">
            <a:avLst/>
          </a:prstGeom>
          <a:solidFill>
            <a:srgbClr val="E5F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C2ABFBB-5CAC-8745-AA98-745956F18531}"/>
              </a:ext>
            </a:extLst>
          </p:cNvPr>
          <p:cNvSpPr/>
          <p:nvPr/>
        </p:nvSpPr>
        <p:spPr>
          <a:xfrm rot="5400000">
            <a:off x="10090399" y="2064021"/>
            <a:ext cx="72000" cy="2304000"/>
          </a:xfrm>
          <a:prstGeom prst="rect">
            <a:avLst/>
          </a:prstGeom>
          <a:solidFill>
            <a:srgbClr val="06A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A102956-62F2-EB47-ADCA-5841984FC6C4}"/>
              </a:ext>
            </a:extLst>
          </p:cNvPr>
          <p:cNvSpPr/>
          <p:nvPr/>
        </p:nvSpPr>
        <p:spPr>
          <a:xfrm rot="5400000">
            <a:off x="3631950" y="3049330"/>
            <a:ext cx="2042612" cy="2304000"/>
          </a:xfrm>
          <a:prstGeom prst="rect">
            <a:avLst/>
          </a:prstGeom>
          <a:solidFill>
            <a:srgbClr val="E6F1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A2E7426-88D9-8048-B4A1-EBE5A217BC2A}"/>
              </a:ext>
            </a:extLst>
          </p:cNvPr>
          <p:cNvCxnSpPr>
            <a:cxnSpLocks/>
          </p:cNvCxnSpPr>
          <p:nvPr/>
        </p:nvCxnSpPr>
        <p:spPr bwMode="auto">
          <a:xfrm>
            <a:off x="1896801" y="2839969"/>
            <a:ext cx="0" cy="352256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B3910E87-0D71-6645-9F85-E9FB19F4D568}"/>
              </a:ext>
            </a:extLst>
          </p:cNvPr>
          <p:cNvSpPr/>
          <p:nvPr/>
        </p:nvSpPr>
        <p:spPr>
          <a:xfrm rot="5400000">
            <a:off x="4617256" y="2064022"/>
            <a:ext cx="72000" cy="2304000"/>
          </a:xfrm>
          <a:prstGeom prst="rect">
            <a:avLst/>
          </a:prstGeom>
          <a:solidFill>
            <a:srgbClr val="009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91A210D-75D6-8D4F-AAE6-B6D2B6D95128}"/>
              </a:ext>
            </a:extLst>
          </p:cNvPr>
          <p:cNvCxnSpPr>
            <a:cxnSpLocks/>
          </p:cNvCxnSpPr>
          <p:nvPr/>
        </p:nvCxnSpPr>
        <p:spPr bwMode="auto">
          <a:xfrm>
            <a:off x="10126401" y="2839969"/>
            <a:ext cx="0" cy="352256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7A3EEB5D-8EFC-FC46-BEC2-F7F7D29DF22E}"/>
              </a:ext>
            </a:extLst>
          </p:cNvPr>
          <p:cNvSpPr/>
          <p:nvPr/>
        </p:nvSpPr>
        <p:spPr>
          <a:xfrm>
            <a:off x="1984839" y="2209123"/>
            <a:ext cx="2583253" cy="432000"/>
          </a:xfrm>
          <a:prstGeom prst="roundRect">
            <a:avLst>
              <a:gd name="adj" fmla="val 50000"/>
            </a:avLst>
          </a:prstGeom>
          <a:solidFill>
            <a:srgbClr val="CAE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1C7F057F-32FB-F044-96AA-B2948F6637A6}"/>
              </a:ext>
            </a:extLst>
          </p:cNvPr>
          <p:cNvSpPr/>
          <p:nvPr/>
        </p:nvSpPr>
        <p:spPr>
          <a:xfrm>
            <a:off x="4727559" y="2209123"/>
            <a:ext cx="5305438" cy="432000"/>
          </a:xfrm>
          <a:prstGeom prst="roundRect">
            <a:avLst>
              <a:gd name="adj" fmla="val 50000"/>
            </a:avLst>
          </a:prstGeom>
          <a:solidFill>
            <a:srgbClr val="CAE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7188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>
                <a:latin typeface="Verdana" panose="020B0604030504040204" pitchFamily="34" charset="0"/>
                <a:ea typeface="Verdana" panose="020B0604030504040204" pitchFamily="34" charset="0"/>
              </a:rPr>
              <a:t>Klīnisko pārbaužu regulā ir paredzēts </a:t>
            </a:r>
            <a:r>
              <a:rPr lang="lv-LV" sz="2000" b="1">
                <a:latin typeface="Verdana" panose="020B0604030504040204" pitchFamily="34" charset="0"/>
                <a:ea typeface="Verdana" panose="020B0604030504040204" pitchFamily="34" charset="0"/>
              </a:rPr>
              <a:t>trīs gadu pārejas periods</a:t>
            </a:r>
            <a:r>
              <a:rPr lang="lv-LV" sz="2000">
                <a:latin typeface="Verdana" panose="020B0604030504040204" pitchFamily="34" charset="0"/>
                <a:ea typeface="Verdana" panose="020B0604030504040204" pitchFamily="34" charset="0"/>
              </a:rPr>
              <a:t> uz </a:t>
            </a:r>
            <a:r>
              <a:rPr lang="lv-LV" sz="20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200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9D2A466-5160-A34B-87AB-3F20EAF7ED0F}"/>
              </a:ext>
            </a:extLst>
          </p:cNvPr>
          <p:cNvCxnSpPr/>
          <p:nvPr/>
        </p:nvCxnSpPr>
        <p:spPr bwMode="auto">
          <a:xfrm>
            <a:off x="10284894" y="2839968"/>
            <a:ext cx="112355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3399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AA9343E-ECFD-4B43-8B9E-C52D4D49E2B8}"/>
              </a:ext>
            </a:extLst>
          </p:cNvPr>
          <p:cNvSpPr txBox="1"/>
          <p:nvPr/>
        </p:nvSpPr>
        <p:spPr>
          <a:xfrm>
            <a:off x="888200" y="3372631"/>
            <a:ext cx="202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2022. gada 31. janvāris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B34D34-BA9B-2746-8A97-C0B8E77F6DED}"/>
              </a:ext>
            </a:extLst>
          </p:cNvPr>
          <p:cNvSpPr/>
          <p:nvPr/>
        </p:nvSpPr>
        <p:spPr>
          <a:xfrm>
            <a:off x="1804840" y="2760071"/>
            <a:ext cx="180000" cy="180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33D88D9-8A1E-8E45-B712-6267304CA127}"/>
              </a:ext>
            </a:extLst>
          </p:cNvPr>
          <p:cNvCxnSpPr>
            <a:cxnSpLocks/>
          </p:cNvCxnSpPr>
          <p:nvPr/>
        </p:nvCxnSpPr>
        <p:spPr bwMode="auto">
          <a:xfrm>
            <a:off x="2061095" y="2850071"/>
            <a:ext cx="241069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CDD3738B-7793-0443-AFF5-5393B6D68403}"/>
              </a:ext>
            </a:extLst>
          </p:cNvPr>
          <p:cNvSpPr/>
          <p:nvPr/>
        </p:nvSpPr>
        <p:spPr>
          <a:xfrm>
            <a:off x="4547559" y="2760071"/>
            <a:ext cx="180000" cy="180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6F2316A-9806-F940-AC47-B8DDB0876C64}"/>
              </a:ext>
            </a:extLst>
          </p:cNvPr>
          <p:cNvSpPr/>
          <p:nvPr/>
        </p:nvSpPr>
        <p:spPr>
          <a:xfrm>
            <a:off x="7290278" y="2760071"/>
            <a:ext cx="180000" cy="180000"/>
          </a:xfrm>
          <a:prstGeom prst="ellipse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6E6E291-1074-B640-B8FA-C0FDAF7989DE}"/>
              </a:ext>
            </a:extLst>
          </p:cNvPr>
          <p:cNvSpPr/>
          <p:nvPr/>
        </p:nvSpPr>
        <p:spPr>
          <a:xfrm>
            <a:off x="10032998" y="2760071"/>
            <a:ext cx="180000" cy="18000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sz="16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5207B42-2D53-4C49-A9B2-99815F30D1B3}"/>
              </a:ext>
            </a:extLst>
          </p:cNvPr>
          <p:cNvCxnSpPr>
            <a:cxnSpLocks/>
          </p:cNvCxnSpPr>
          <p:nvPr/>
        </p:nvCxnSpPr>
        <p:spPr bwMode="auto">
          <a:xfrm>
            <a:off x="4779357" y="2850071"/>
            <a:ext cx="241069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EBDC2E-9634-DF48-BD0A-EB5AC4CDE146}"/>
              </a:ext>
            </a:extLst>
          </p:cNvPr>
          <p:cNvCxnSpPr>
            <a:cxnSpLocks/>
          </p:cNvCxnSpPr>
          <p:nvPr/>
        </p:nvCxnSpPr>
        <p:spPr bwMode="auto">
          <a:xfrm>
            <a:off x="7547495" y="2850071"/>
            <a:ext cx="241069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DE6CD1D-2810-1041-9596-7B8F5B4A51BB}"/>
              </a:ext>
            </a:extLst>
          </p:cNvPr>
          <p:cNvSpPr txBox="1"/>
          <p:nvPr/>
        </p:nvSpPr>
        <p:spPr>
          <a:xfrm>
            <a:off x="3759843" y="3372631"/>
            <a:ext cx="17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 gada 31. janvāris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CF7846-D522-E949-AC5D-CDCA431E1B86}"/>
              </a:ext>
            </a:extLst>
          </p:cNvPr>
          <p:cNvSpPr txBox="1"/>
          <p:nvPr/>
        </p:nvSpPr>
        <p:spPr>
          <a:xfrm>
            <a:off x="9144001" y="3372631"/>
            <a:ext cx="1960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 gada 31. janvāris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23E693-0685-DF48-8A78-A3EDEFDD9189}"/>
              </a:ext>
            </a:extLst>
          </p:cNvPr>
          <p:cNvSpPr txBox="1"/>
          <p:nvPr/>
        </p:nvSpPr>
        <p:spPr>
          <a:xfrm>
            <a:off x="897252" y="3988537"/>
            <a:ext cx="2020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Sāk piemērot Klīnisko pārbaužu regulu, un </a:t>
            </a: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CTIS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aktivizējas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F0626B-0F76-5448-B4E9-78139FC79F0C}"/>
              </a:ext>
            </a:extLst>
          </p:cNvPr>
          <p:cNvSpPr txBox="1"/>
          <p:nvPr/>
        </p:nvSpPr>
        <p:spPr>
          <a:xfrm>
            <a:off x="2302883" y="2271053"/>
            <a:ext cx="1970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 pārejas gads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ED5327-5EA1-0841-BA24-45352CA0AC73}"/>
              </a:ext>
            </a:extLst>
          </p:cNvPr>
          <p:cNvSpPr txBox="1"/>
          <p:nvPr/>
        </p:nvSpPr>
        <p:spPr>
          <a:xfrm>
            <a:off x="6015305" y="2271053"/>
            <a:ext cx="2729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 un 3. pārejas gads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DD7A95-7B92-AD4E-A467-1DDE529485E5}"/>
              </a:ext>
            </a:extLst>
          </p:cNvPr>
          <p:cNvSpPr txBox="1"/>
          <p:nvPr/>
        </p:nvSpPr>
        <p:spPr>
          <a:xfrm>
            <a:off x="3488347" y="4014349"/>
            <a:ext cx="2260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 sākotnējo klīnisko pārbaužu pieteikumi jāiesniedz, izmantojot </a:t>
            </a: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CTIS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39CB98-9A1D-3A4E-986C-336CC61E8FFA}"/>
              </a:ext>
            </a:extLst>
          </p:cNvPr>
          <p:cNvSpPr txBox="1"/>
          <p:nvPr/>
        </p:nvSpPr>
        <p:spPr>
          <a:xfrm>
            <a:off x="9069752" y="4002748"/>
            <a:ext cx="2106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 notiekošie klīniskie pētījumi ir jāpārvieto uz </a:t>
            </a: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CTIS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DB45F02-14FB-7843-AB43-4A3CA3814AF9}"/>
              </a:ext>
            </a:extLst>
          </p:cNvPr>
          <p:cNvCxnSpPr>
            <a:cxnSpLocks/>
          </p:cNvCxnSpPr>
          <p:nvPr/>
        </p:nvCxnSpPr>
        <p:spPr bwMode="auto">
          <a:xfrm>
            <a:off x="4639999" y="2839968"/>
            <a:ext cx="0" cy="352256"/>
          </a:xfrm>
          <a:prstGeom prst="straightConnector1">
            <a:avLst/>
          </a:prstGeom>
          <a:solidFill>
            <a:schemeClr val="accent1"/>
          </a:solidFill>
          <a:ln w="19050" cap="rnd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0ECD4CF-80E6-4D4F-B16C-68869198F8DE}"/>
              </a:ext>
            </a:extLst>
          </p:cNvPr>
          <p:cNvCxnSpPr>
            <a:cxnSpLocks/>
          </p:cNvCxnSpPr>
          <p:nvPr/>
        </p:nvCxnSpPr>
        <p:spPr bwMode="auto">
          <a:xfrm>
            <a:off x="744799" y="2850071"/>
            <a:ext cx="98378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40667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253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Kā </a:t>
            </a:r>
            <a:r>
              <a:rPr lang="lv-LV" sz="21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 tiek apstrādāti klīniskie pētījumi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846C54-F5E7-4DBE-AD91-9B5F98879841}"/>
              </a:ext>
            </a:extLst>
          </p:cNvPr>
          <p:cNvSpPr/>
          <p:nvPr/>
        </p:nvSpPr>
        <p:spPr>
          <a:xfrm>
            <a:off x="855278" y="1930590"/>
            <a:ext cx="9270234" cy="3902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60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Klīniskās pārbaudes sponsori, kuri vēlas iegūt apstiprinājumu klīniska pētījuma veikšanai vienā vai vairākās ES/EEZ valstīs, </a:t>
            </a:r>
            <a:r>
              <a:rPr lang="lv-LV" sz="1600" b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iesniedz vienu klīniskās pārbaudes pieteikuma</a:t>
            </a:r>
            <a:r>
              <a:rPr lang="lv-LV" sz="160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veidlapu un pamatojošo dokumentāciju, izmantojot </a:t>
            </a:r>
            <a:r>
              <a:rPr lang="lv-LV" sz="1600" i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60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endParaRPr lang="en-GB" sz="1600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60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Vienotā klīniskā izmēģinājuma pieteikuma iesniegšana </a:t>
            </a:r>
            <a:r>
              <a:rPr lang="lv-LV" sz="1600" b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ietver pārbaudes publisko reģistrāciju</a:t>
            </a:r>
            <a:r>
              <a:rPr lang="lv-LV" sz="160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endParaRPr lang="en-GB" sz="1600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6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ES/EEZ dalībvalstu valsts regulatori novērtē klīniskā pētījuma pieteikumu. Ja viņi atļauj pieteikumu, pārbaude var sākt. </a:t>
            </a: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endParaRPr lang="en-US" sz="16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600" i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6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atbalsta ES dalībvalstu, EEZ valstu un sponsoru </a:t>
            </a:r>
            <a:r>
              <a:rPr lang="lv-LV" sz="1600" b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ikdienas darbības procesus</a:t>
            </a:r>
            <a:r>
              <a:rPr lang="lv-LV" sz="16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visā </a:t>
            </a:r>
            <a:r>
              <a:rPr lang="lv-LV" sz="1600" b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klīniskā pētījuma dzīves ciklā</a:t>
            </a:r>
            <a:r>
              <a:rPr lang="lv-LV" sz="160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Tā nodrošinās pārbaužu regulatīvo uzraudzību un uzraudzības un novērošanas instrumentus.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229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253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Kā sagatavoties </a:t>
            </a:r>
            <a:r>
              <a:rPr lang="lv-LV" sz="21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 sistēmai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73E27-0731-4A77-99DF-18F8C7C793BF}"/>
              </a:ext>
            </a:extLst>
          </p:cNvPr>
          <p:cNvSpPr txBox="1"/>
          <p:nvPr/>
        </p:nvSpPr>
        <p:spPr>
          <a:xfrm>
            <a:off x="630388" y="2570576"/>
            <a:ext cx="6022081" cy="272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Sponsori var iepazīties ar </a:t>
            </a:r>
            <a:r>
              <a:rPr lang="lv-LV" sz="1600" i="1" u="sng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CTIS</a:t>
            </a:r>
            <a:r>
              <a:rPr lang="lv-LV" sz="1600" u="sng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 Sponsoru rokasgrāmatu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, kurā ir sniegti norādījumi par to, kā sagatavoties </a:t>
            </a:r>
            <a:r>
              <a:rPr lang="lv-LV" sz="16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 sistēmai.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Vēl viens svarīgs resurss ir </a:t>
            </a:r>
            <a:r>
              <a:rPr lang="lv-LV" sz="1600" u="sng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apmācības programma </a:t>
            </a:r>
            <a:r>
              <a:rPr lang="lv-LV" sz="1600" i="1" u="sng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CTIS</a:t>
            </a:r>
            <a:r>
              <a:rPr lang="lv-LV" sz="1600" u="sng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 tiešsaistē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Rokasgrāmatā par </a:t>
            </a:r>
            <a:r>
              <a:rPr lang="lv-LV" sz="16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 apmācību materiālu katalogu </a:t>
            </a:r>
            <a:r>
              <a:rPr lang="lv-LV" sz="1600" i="1" u="sng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CTIS</a:t>
            </a:r>
            <a:r>
              <a:rPr lang="lv-LV" sz="1600" u="sng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 apmācību programmas lapā</a:t>
            </a:r>
            <a:r>
              <a:rPr lang="lv-LV" sz="1600">
                <a:latin typeface="Verdana" panose="020B0604030504040204" pitchFamily="34" charset="0"/>
                <a:ea typeface="Verdana" panose="020B0604030504040204" pitchFamily="34" charset="0"/>
              </a:rPr>
              <a:t> ir sniegts apmācību kataloga pārskats.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D24E85-E4B0-594E-94B6-80E62A6A5F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7484" y="2570576"/>
            <a:ext cx="2389944" cy="23899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79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253608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Kā reģistrēties </a:t>
            </a:r>
            <a:r>
              <a:rPr lang="lv-LV" sz="2100" i="1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 sistēmā?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895E17-8AF4-44AF-A5E7-83D0E3BB966E}"/>
              </a:ext>
            </a:extLst>
          </p:cNvPr>
          <p:cNvSpPr/>
          <p:nvPr/>
        </p:nvSpPr>
        <p:spPr>
          <a:xfrm>
            <a:off x="698643" y="1342108"/>
            <a:ext cx="10130965" cy="508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Pārliecinieties, ka jums 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ir </a:t>
            </a:r>
            <a:r>
              <a:rPr lang="lv-LV" sz="1500" b="1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EMA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konts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Jums jau ir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EMA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konts, ja lietojat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EMA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sistēmas, piemēram, </a:t>
            </a:r>
            <a:r>
              <a:rPr lang="lv-LV" sz="1500" i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Eudravigilance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vai vielu, produktu, organizāciju un atsauces datubāzi (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SPOR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). 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 jums vēl nav konta, reģistrējieties, izmantojot </a:t>
            </a:r>
            <a:r>
              <a:rPr lang="lv-LV" sz="1500" i="1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EMA</a:t>
            </a:r>
            <a:r>
              <a:rPr lang="lv-LV" sz="15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 kontu pārvaldību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20000"/>
              </a:lnSpc>
              <a:tabLst>
                <a:tab pos="1498600" algn="l"/>
              </a:tabLst>
            </a:pPr>
            <a:endParaRPr lang="en-GB" sz="1500" u="sng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Izvēlieties savu 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lietotāju pārvaldības pieeju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uz organizāciju vai izpēti orientēta pieeja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Uz organizāciju vērsta pieeja ļauj administratoram pārvaldīt lietotājus organizācijas līmenī, nevis individuālās pārbaudes līmenī. Tā ir paredzēta organizācijām, kas veiks vairākus pētījumus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sistēmā.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498600" algn="l"/>
              </a:tabLst>
            </a:pP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Attiecībā uz pieeju, kas vērsta uz organizāciju, pārliecinieties, ka jūsu 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organizācija ir reģistrēta </a:t>
            </a:r>
            <a:r>
              <a:rPr lang="lv-LV" sz="1500" b="1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OMS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un 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reģistrējiet savu pirmo augsta līmeņa administratoru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ar </a:t>
            </a:r>
            <a:r>
              <a:rPr lang="lv-LV" sz="1500" i="1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EMA</a:t>
            </a:r>
            <a:r>
              <a:rPr lang="lv-LV" sz="15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 kontu pārvaldības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starpniecību.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endParaRPr lang="en-GB" sz="15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Pārliecinieties, ka jūsu </a:t>
            </a:r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</a:rPr>
              <a:t>zāles ir reģistrētas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XEVMPD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Skatiet “Darba uzsākšana ar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ātro rokasgrāmatu”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šeit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7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63C4A3-E9C7-49E9-A575-1A7B3CF85ECB}"/>
              </a:ext>
            </a:extLst>
          </p:cNvPr>
          <p:cNvSpPr txBox="1"/>
          <p:nvPr/>
        </p:nvSpPr>
        <p:spPr>
          <a:xfrm>
            <a:off x="576000" y="432000"/>
            <a:ext cx="102536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>
                <a:latin typeface="Verdana" panose="020B0604030504040204" pitchFamily="34" charset="0"/>
                <a:ea typeface="Verdana" panose="020B0604030504040204" pitchFamily="34" charset="0"/>
              </a:rPr>
              <a:t>Noderīgas saites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F9AC7A-7BF6-4CBC-9E7D-016FBB998207}"/>
              </a:ext>
            </a:extLst>
          </p:cNvPr>
          <p:cNvSpPr/>
          <p:nvPr/>
        </p:nvSpPr>
        <p:spPr>
          <a:xfrm>
            <a:off x="827071" y="1481923"/>
            <a:ext cx="106543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Informācija par </a:t>
            </a:r>
            <a:r>
              <a:rPr lang="lv-LV" sz="15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https://www.ema.europa.eu/en/human-regulatory/research-development/clinical-trials/clinical-trials-regulation</a:t>
            </a:r>
          </a:p>
          <a:p>
            <a:pPr>
              <a:spcAft>
                <a:spcPts val="0"/>
              </a:spcAft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apmācība un atbalsts </a:t>
            </a:r>
            <a:r>
              <a:rPr lang="lv-LV" sz="15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jomā:  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https://www.ema.europa.eu/en/human-regulatory/research-development/clinical-trials/clinical-trials-information-system-training-support</a:t>
            </a:r>
          </a:p>
          <a:p>
            <a:pPr>
              <a:spcAft>
                <a:spcPts val="0"/>
              </a:spcAft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Tiešsaistes moduļveida apmācība par </a:t>
            </a:r>
            <a:r>
              <a:rPr lang="lv-LV" sz="15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funkcijām: 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https://www.ema.europa.eu/en/human-regulatory/research-development/clinical-trials/clinical-trials-information-system-ctis-online-modular-training-programme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sponsora rokasgrāmata: 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https://www.ema.europa.eu/en/human-regulatory/research-development/clinical-trials/clinical-trials-information-system-training-support#handbook-for-clinical-trial-sponsors-section</a:t>
            </a:r>
          </a:p>
          <a:p>
            <a:pPr>
              <a:spcAft>
                <a:spcPts val="0"/>
              </a:spcAft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CTIS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biļetens: 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https://www.ema.europa.eu/en/news-events/publications/newsletters#clinical-trials-information-system-(ctis)-highlights-section</a:t>
            </a:r>
            <a:r>
              <a:rPr lang="lv-LV" sz="15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  <a:tabLst>
                <a:tab pos="1498600" algn="l"/>
              </a:tabLst>
            </a:pPr>
            <a:endParaRPr lang="en-NL" sz="15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498600" algn="l"/>
              </a:tabLst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Informācija par Klīnisko pārbaužu regulu: </a:t>
            </a:r>
            <a:r>
              <a:rPr lang="lv-LV" sz="1500" i="1" u="sng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7"/>
              </a:rPr>
              <a:t>EudraLex</a:t>
            </a:r>
            <a:r>
              <a:rPr lang="lv-LV" sz="1500" u="sng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7"/>
              </a:rPr>
              <a:t> - 10. sējums - Klīnisko pētījumu pamatnostādnes sabiedrības veselībai (europa.eu)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un </a:t>
            </a:r>
            <a:r>
              <a:rPr lang="lv-LV" sz="15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8"/>
              </a:rPr>
              <a:t>Projekts - Jautājumi un atbildes: Regula (ES) 536/2014 - 4.1. versija (2021. gada septembris)</a:t>
            </a:r>
          </a:p>
        </p:txBody>
      </p:sp>
    </p:spTree>
    <p:extLst>
      <p:ext uri="{BB962C8B-B14F-4D97-AF65-F5344CB8AC3E}">
        <p14:creationId xmlns:p14="http://schemas.microsoft.com/office/powerpoint/2010/main" val="896718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E38E53A155A45B891D7E0B0BBFD1E" ma:contentTypeVersion="13" ma:contentTypeDescription="Create a new document." ma:contentTypeScope="" ma:versionID="c7abffe65ca0a287354d99d3f8817adf">
  <xsd:schema xmlns:xsd="http://www.w3.org/2001/XMLSchema" xmlns:xs="http://www.w3.org/2001/XMLSchema" xmlns:p="http://schemas.microsoft.com/office/2006/metadata/properties" xmlns:ns3="4c2877f8-6a0b-44fd-a3dc-8f324381a3dd" xmlns:ns4="125942e9-5c90-43a4-b790-754b1e72ae16" targetNamespace="http://schemas.microsoft.com/office/2006/metadata/properties" ma:root="true" ma:fieldsID="e736e7ccafec5747598265664fe2bc4b" ns3:_="" ns4:_="">
    <xsd:import namespace="4c2877f8-6a0b-44fd-a3dc-8f324381a3dd"/>
    <xsd:import namespace="125942e9-5c90-43a4-b790-754b1e72ae1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877f8-6a0b-44fd-a3dc-8f324381a3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942e9-5c90-43a4-b790-754b1e72a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EC2D4-B999-40AF-8616-6840984496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333936-E65E-457F-AD87-F27D27BC2BAB}">
  <ds:schemaRefs>
    <ds:schemaRef ds:uri="4c2877f8-6a0b-44fd-a3dc-8f324381a3dd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125942e9-5c90-43a4-b790-754b1e72ae16"/>
  </ds:schemaRefs>
</ds:datastoreItem>
</file>

<file path=customXml/itemProps3.xml><?xml version="1.0" encoding="utf-8"?>
<ds:datastoreItem xmlns:ds="http://schemas.openxmlformats.org/officeDocument/2006/customXml" ds:itemID="{40E2E714-7D4B-4971-82B4-AF43527DF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877f8-6a0b-44fd-a3dc-8f324381a3dd"/>
    <ds:schemaRef ds:uri="125942e9-5c90-43a4-b790-754b1e72a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616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CDT</dc:creator>
  <cp:lastModifiedBy>Pose Boirazian Tomas</cp:lastModifiedBy>
  <cp:revision>31</cp:revision>
  <dcterms:created xsi:type="dcterms:W3CDTF">2021-12-06T15:22:29Z</dcterms:created>
  <dcterms:modified xsi:type="dcterms:W3CDTF">2022-01-14T13:45:45Z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0x010100DE5E38E53A155A45B891D7E0B0BBFD1E</vt:lpwstr>
  </property>
  <property fmtid="{D5CDD505-2E9C-101B-9397-08002B2CF9AE}" pid="3" name="ArticulateGUID">
    <vt:lpwstr>710B1DC3-9346-4773-A9B7-07CE2E83A98E</vt:lpwstr>
  </property>
  <property fmtid="{D5CDD505-2E9C-101B-9397-08002B2CF9AE}" pid="4" name="ArticulatePath">
    <vt:lpwstr>Presentation for MS_CTIS communication package</vt:lpwstr>
  </property>
  <property fmtid="{D5CDD505-2E9C-101B-9397-08002B2CF9AE}" pid="5" name="MSIP_Label_0eea11ca-d417-4147-80ed-01a58412c458_Enabled">
    <vt:lpwstr>true</vt:lpwstr>
  </property>
  <property fmtid="{D5CDD505-2E9C-101B-9397-08002B2CF9AE}" pid="6" name="MSIP_Label_0eea11ca-d417-4147-80ed-01a58412c458_SetDate">
    <vt:lpwstr>2022-01-14T13:45:45Z</vt:lpwstr>
  </property>
  <property fmtid="{D5CDD505-2E9C-101B-9397-08002B2CF9AE}" pid="7" name="MSIP_Label_0eea11ca-d417-4147-80ed-01a58412c458_Method">
    <vt:lpwstr>Standard</vt:lpwstr>
  </property>
  <property fmtid="{D5CDD505-2E9C-101B-9397-08002B2CF9AE}" pid="8" name="MSIP_Label_0eea11ca-d417-4147-80ed-01a58412c458_Name">
    <vt:lpwstr>0eea11ca-d417-4147-80ed-01a58412c458</vt:lpwstr>
  </property>
  <property fmtid="{D5CDD505-2E9C-101B-9397-08002B2CF9AE}" pid="9" name="MSIP_Label_0eea11ca-d417-4147-80ed-01a58412c458_SiteId">
    <vt:lpwstr>bc9dc15c-61bc-4f03-b60b-e5b6d8922839</vt:lpwstr>
  </property>
  <property fmtid="{D5CDD505-2E9C-101B-9397-08002B2CF9AE}" pid="10" name="MSIP_Label_0eea11ca-d417-4147-80ed-01a58412c458_ActionId">
    <vt:lpwstr>c2d43250-68f8-4595-97c3-63d92e85b7a1</vt:lpwstr>
  </property>
  <property fmtid="{D5CDD505-2E9C-101B-9397-08002B2CF9AE}" pid="11" name="MSIP_Label_0eea11ca-d417-4147-80ed-01a58412c458_ContentBits">
    <vt:lpwstr>2</vt:lpwstr>
  </property>
</Properties>
</file>