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4" r:id="rId2"/>
  </p:sldMasterIdLst>
  <p:notesMasterIdLst>
    <p:notesMasterId r:id="rId30"/>
  </p:notesMasterIdLst>
  <p:handoutMasterIdLst>
    <p:handoutMasterId r:id="rId31"/>
  </p:handoutMasterIdLst>
  <p:sldIdLst>
    <p:sldId id="415" r:id="rId3"/>
    <p:sldId id="382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40" r:id="rId28"/>
    <p:sldId id="441" r:id="rId29"/>
  </p:sldIdLst>
  <p:sldSz cx="9144000" cy="6858000" type="screen4x3"/>
  <p:notesSz cx="6794500" cy="99822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574B3A-BE1B-4E10-8E93-01C74E3E1E7D}">
          <p14:sldIdLst>
            <p14:sldId id="415"/>
            <p14:sldId id="382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40"/>
            <p14:sldId id="4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ja.Berzina" initials="A" lastIdx="2" clrIdx="0"/>
  <p:cmAuthor id="1" name="Astra Cirule" initials="AC" lastIdx="1" clrIdx="1"/>
  <p:cmAuthor id="2" name="Līga Romanovska" initials="LR" lastIdx="1" clrIdx="3">
    <p:extLst>
      <p:ext uri="{19B8F6BF-5375-455C-9EA6-DF929625EA0E}">
        <p15:presenceInfo xmlns:p15="http://schemas.microsoft.com/office/powerpoint/2012/main" userId="S-1-5-21-845712077-409477922-3010365362-20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F30"/>
    <a:srgbClr val="215E70"/>
    <a:srgbClr val="409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3899" autoAdjust="0"/>
  </p:normalViewPr>
  <p:slideViewPr>
    <p:cSldViewPr>
      <p:cViewPr varScale="1">
        <p:scale>
          <a:sx n="108" d="100"/>
          <a:sy n="108" d="100"/>
        </p:scale>
        <p:origin x="21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428" y="-102"/>
      </p:cViewPr>
      <p:guideLst>
        <p:guide orient="horz" pos="314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6" y="1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81357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6" y="9481357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BC6D97-DB3D-4658-A280-1444A207926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7701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6" y="1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1546"/>
            <a:ext cx="5435600" cy="449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/>
              <a:t>Click to edit Master text styles</a:t>
            </a:r>
          </a:p>
          <a:p>
            <a:pPr lvl="1"/>
            <a:r>
              <a:rPr lang="lv-LV" noProof="0"/>
              <a:t>Second level</a:t>
            </a:r>
          </a:p>
          <a:p>
            <a:pPr lvl="2"/>
            <a:r>
              <a:rPr lang="lv-LV" noProof="0"/>
              <a:t>Third level</a:t>
            </a:r>
          </a:p>
          <a:p>
            <a:pPr lvl="3"/>
            <a:r>
              <a:rPr lang="lv-LV" noProof="0"/>
              <a:t>Fourth level</a:t>
            </a:r>
          </a:p>
          <a:p>
            <a:pPr lvl="4"/>
            <a:r>
              <a:rPr lang="lv-LV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81357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6" y="9481357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94933A-F82B-4350-991E-FF8B0D7DE70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195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4933A-F82B-4350-991E-FF8B0D7DE708}" type="slidenum">
              <a:rPr lang="lv-LV" smtClean="0"/>
              <a:pPr>
                <a:defRPr/>
              </a:pPr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922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4933A-F82B-4350-991E-FF8B0D7DE708}" type="slidenum">
              <a:rPr lang="lv-LV" smtClean="0"/>
              <a:pPr>
                <a:defRPr/>
              </a:pPr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526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oter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9088" y="6122988"/>
            <a:ext cx="62849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20863"/>
            <a:ext cx="7772400" cy="1470025"/>
          </a:xfrm>
        </p:spPr>
        <p:txBody>
          <a:bodyPr/>
          <a:lstStyle>
            <a:lvl1pPr>
              <a:defRPr sz="3500"/>
            </a:lvl1pPr>
          </a:lstStyle>
          <a:p>
            <a:pPr lvl="0"/>
            <a:r>
              <a:rPr lang="lv-LV" noProof="0"/>
              <a:t>Prezentācijas virsraksts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92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094AD"/>
                </a:solidFill>
              </a:defRPr>
            </a:lvl1pPr>
          </a:lstStyle>
          <a:p>
            <a:pPr lvl="0"/>
            <a:r>
              <a:rPr lang="lv-LV" noProof="0"/>
              <a:t>Prezentācijas apakšvirsraksts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6133-C9A1-4BAC-B5C8-8551E127866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1B0F7-2125-4490-896F-F61E1EE1C53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975F-E302-4C5C-9D06-0F4E12475A7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Virsraksts, te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9E00-332E-4CE6-9C8F-B5837707A43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Virsraksts un teksts virs sa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0652-0E4D-4B73-96E3-76CB4F4C684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Virsraksts un tab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abulas vietturis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v-LV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CCC2-780A-462C-B382-13B10E64096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Virsraksts un shēma vai organizācijas dia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martArt vietturis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v-LV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92FB7-8315-4BB6-BEFE-000BE195A1A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2A16-3E8C-421C-9415-FE420D330DC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25578-EC8B-4994-9984-A042B0F5D3D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EBA95-8FF1-42CC-BB3D-CAE574E270E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2BFF-EE8B-496F-A6C7-F2C2914EEC2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15AB-5653-47D8-8605-29D80246C41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F3024-BA54-4736-8A62-36F56A52D7E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2E619-D8FB-44E4-838D-68EA1016D7F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BC85C-52A9-4086-B3A8-F840548AC74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2780-9598-4CBE-8940-F7AE8C1E8B4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39949-DD10-4E48-AAA3-9EC2EC4EE53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CDDA-EED6-4E60-9083-B818245EACA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EA9D-A9E9-490E-9FCB-A0D9517C6FE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DD14-0140-486A-A430-BA7032060D5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6CD87-2FAB-448A-892F-C96C21F266C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CA08-0307-4E1C-BEE1-F8D46E75698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7546D-A48C-47D7-81E6-5EFA5072274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D186F-DCEC-40A9-8EB4-8F0E57149DC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38AF7-2BD3-4F58-A238-3B8FD75E01E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06D5C-B5C2-4C27-9CF4-71E4AA30BAE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oter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9088" y="6122988"/>
            <a:ext cx="62849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</a:p>
          <a:p>
            <a:pPr lvl="2"/>
            <a:endParaRPr lang="lv-LV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978490-6570-46DD-A388-15D17F066BD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DA74A1-8AE0-4491-B714-F727424E38E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62074"/>
          </a:xfrm>
        </p:spPr>
        <p:txBody>
          <a:bodyPr/>
          <a:lstStyle/>
          <a:p>
            <a:r>
              <a:rPr lang="lv-LV" dirty="0"/>
              <a:t>Aktīvās vielas izrakstīšana </a:t>
            </a:r>
            <a:r>
              <a:rPr lang="lv-LV" dirty="0" smtClean="0"/>
              <a:t>E-veselības </a:t>
            </a:r>
            <a:r>
              <a:rPr lang="lv-LV" dirty="0"/>
              <a:t>sistēmas portālā (ārstu profils)</a:t>
            </a:r>
          </a:p>
        </p:txBody>
      </p:sp>
      <p:pic>
        <p:nvPicPr>
          <p:cNvPr id="6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7625" y="1340768"/>
            <a:ext cx="58134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404664"/>
            <a:ext cx="7637415" cy="53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488" y="476672"/>
            <a:ext cx="4707032" cy="441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15719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Svarīgi! </a:t>
            </a:r>
            <a:r>
              <a:rPr lang="lv-LV" dirty="0" smtClean="0"/>
              <a:t>Ja </a:t>
            </a:r>
            <a:r>
              <a:rPr lang="lv-LV" dirty="0"/>
              <a:t>farmaceits aizpilda lauku </a:t>
            </a:r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«Aizvietošanas pamatojums», </a:t>
            </a:r>
            <a:r>
              <a:rPr lang="lv-LV" dirty="0" smtClean="0"/>
              <a:t>tad </a:t>
            </a:r>
            <a:r>
              <a:rPr lang="lv-LV" dirty="0"/>
              <a:t>sistēma ļauj medikamentu aizvietot! </a:t>
            </a:r>
          </a:p>
        </p:txBody>
      </p:sp>
    </p:spTree>
    <p:extLst>
      <p:ext uri="{BB962C8B-B14F-4D97-AF65-F5344CB8AC3E}">
        <p14:creationId xmlns:p14="http://schemas.microsoft.com/office/powerpoint/2010/main" val="116732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88640"/>
            <a:ext cx="5780313" cy="553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2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221088"/>
            <a:ext cx="8820472" cy="1368152"/>
          </a:xfrm>
        </p:spPr>
        <p:txBody>
          <a:bodyPr/>
          <a:lstStyle/>
          <a:p>
            <a:pPr marL="0" indent="0">
              <a:buNone/>
            </a:pPr>
            <a:r>
              <a:rPr lang="lv-LV" sz="2000" b="1" dirty="0">
                <a:solidFill>
                  <a:schemeClr val="accent6">
                    <a:lumMod val="75000"/>
                  </a:schemeClr>
                </a:solidFill>
              </a:rPr>
              <a:t>Izrakstot aktīvo vielu, ārstam obligāti ir jāaizpilda izvēlnes</a:t>
            </a:r>
            <a:r>
              <a:rPr lang="lv-LV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lv-LV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lv-LV" sz="2000" dirty="0" smtClean="0"/>
              <a:t>Zāļu forma</a:t>
            </a:r>
            <a:endParaRPr lang="lv-LV" sz="2000" dirty="0"/>
          </a:p>
          <a:p>
            <a:r>
              <a:rPr lang="lv-LV" sz="2000" dirty="0" smtClean="0"/>
              <a:t>Zāļu stiprums, norādot mērvienību</a:t>
            </a:r>
          </a:p>
          <a:p>
            <a:r>
              <a:rPr lang="lv-LV" sz="2000" dirty="0"/>
              <a:t>I</a:t>
            </a:r>
            <a:r>
              <a:rPr lang="lv-LV" sz="2000" dirty="0" smtClean="0"/>
              <a:t>zrakstītais daudzums un atbilstošā mērvienība (g</a:t>
            </a:r>
            <a:r>
              <a:rPr lang="lv-LV" sz="2000" dirty="0"/>
              <a:t>, ml, N) </a:t>
            </a:r>
            <a:endParaRPr lang="lv-LV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47664" y="188640"/>
            <a:ext cx="5616624" cy="378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43608" y="57332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Svarīgi! </a:t>
            </a:r>
            <a:r>
              <a:rPr lang="lv-LV" dirty="0" smtClean="0"/>
              <a:t>Norādot zāļu formu, receptē nedrīkst atzīmēt lauku </a:t>
            </a:r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«Oriģināli»! </a:t>
            </a:r>
            <a:endParaRPr lang="lv-LV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1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52" y="5157192"/>
            <a:ext cx="8424936" cy="964704"/>
          </a:xfrm>
        </p:spPr>
        <p:txBody>
          <a:bodyPr/>
          <a:lstStyle/>
          <a:p>
            <a:r>
              <a:rPr lang="lv-LV" sz="1800" dirty="0"/>
              <a:t>Salikto aktīvo vielu gadījumā laukā </a:t>
            </a:r>
            <a:r>
              <a:rPr lang="lv-LV" sz="1800" b="1" dirty="0" smtClean="0">
                <a:solidFill>
                  <a:schemeClr val="accent6">
                    <a:lumMod val="75000"/>
                  </a:schemeClr>
                </a:solidFill>
              </a:rPr>
              <a:t>«Zāļu stiprums» </a:t>
            </a:r>
            <a:r>
              <a:rPr lang="lv-LV" sz="1800" dirty="0" smtClean="0"/>
              <a:t>var </a:t>
            </a:r>
            <a:r>
              <a:rPr lang="lv-LV" sz="1800" dirty="0"/>
              <a:t>norādīt abu vielu stiprumu, </a:t>
            </a:r>
            <a:r>
              <a:rPr lang="lv-LV" sz="1800" dirty="0" smtClean="0"/>
              <a:t>piemēram, 5/10,10/10</a:t>
            </a:r>
            <a:r>
              <a:rPr lang="lv-LV" sz="1800" dirty="0"/>
              <a:t>.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59632" y="188640"/>
            <a:ext cx="6834976" cy="46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572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301208"/>
            <a:ext cx="8229600" cy="792088"/>
          </a:xfrm>
        </p:spPr>
        <p:txBody>
          <a:bodyPr/>
          <a:lstStyle/>
          <a:p>
            <a:r>
              <a:rPr lang="lv-LV" sz="2400" dirty="0"/>
              <a:t>Aizpildot iepriekš minētos </a:t>
            </a:r>
            <a:r>
              <a:rPr lang="lv-LV" sz="2400" dirty="0" smtClean="0"/>
              <a:t>laukus, jāklikšķina uz sadaļas </a:t>
            </a:r>
            <a:r>
              <a:rPr lang="lv-LV" sz="2400" dirty="0" smtClean="0">
                <a:solidFill>
                  <a:schemeClr val="accent6">
                    <a:lumMod val="75000"/>
                  </a:schemeClr>
                </a:solidFill>
              </a:rPr>
              <a:t>«Izgūt kompensācijas nosacījumus»</a:t>
            </a: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9664" y="332656"/>
            <a:ext cx="8416699" cy="469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006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748464" cy="1008112"/>
          </a:xfrm>
        </p:spPr>
        <p:txBody>
          <a:bodyPr/>
          <a:lstStyle/>
          <a:p>
            <a:r>
              <a:rPr lang="lv-LV" sz="2400" dirty="0" smtClean="0"/>
              <a:t>Jāaizpilda lauks </a:t>
            </a:r>
            <a:r>
              <a:rPr lang="lv-LV" sz="2400" b="1" dirty="0" smtClean="0">
                <a:solidFill>
                  <a:schemeClr val="accent6">
                    <a:lumMod val="75000"/>
                  </a:schemeClr>
                </a:solidFill>
              </a:rPr>
              <a:t>«Lietošanas norādījumi» </a:t>
            </a:r>
            <a:r>
              <a:rPr lang="lv-LV" sz="2400" dirty="0" smtClean="0"/>
              <a:t>un jāapstiprina </a:t>
            </a:r>
            <a:r>
              <a:rPr lang="lv-LV" sz="2400" dirty="0"/>
              <a:t>receptes </a:t>
            </a:r>
            <a:r>
              <a:rPr lang="lv-LV" sz="2400" dirty="0" smtClean="0"/>
              <a:t>izrakstīšana </a:t>
            </a:r>
            <a:r>
              <a:rPr lang="lv-LV" sz="2400" b="1" dirty="0" smtClean="0">
                <a:solidFill>
                  <a:schemeClr val="accent6">
                    <a:lumMod val="75000"/>
                  </a:schemeClr>
                </a:solidFill>
              </a:rPr>
              <a:t>«Apstiprināt receptes izrakstīšanu»</a:t>
            </a:r>
            <a:endParaRPr lang="lv-LV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59632" y="1268760"/>
            <a:ext cx="6531428" cy="462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901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44" y="260649"/>
            <a:ext cx="8229600" cy="576064"/>
          </a:xfrm>
        </p:spPr>
        <p:txBody>
          <a:bodyPr/>
          <a:lstStyle/>
          <a:p>
            <a:r>
              <a:rPr lang="lv-LV" sz="1800" dirty="0"/>
              <a:t>Izrakstītās receptes ar aktīvo vielu informācija: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95823" y="836713"/>
            <a:ext cx="602524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057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lv-LV" sz="2800" dirty="0" smtClean="0"/>
              <a:t>Aktīvās vielas e-receptes </a:t>
            </a:r>
            <a:r>
              <a:rPr lang="lv-LV" sz="2800" dirty="0" err="1" smtClean="0"/>
              <a:t>atprečošana</a:t>
            </a:r>
            <a:r>
              <a:rPr lang="lv-LV" sz="2800" dirty="0" smtClean="0"/>
              <a:t> </a:t>
            </a:r>
            <a:br>
              <a:rPr lang="lv-LV" sz="2800" dirty="0" smtClean="0"/>
            </a:br>
            <a:r>
              <a:rPr lang="lv-LV" sz="2800" dirty="0" smtClean="0"/>
              <a:t>E-veselības </a:t>
            </a:r>
            <a:r>
              <a:rPr lang="lv-LV" sz="2800" dirty="0"/>
              <a:t>sistēmas portālā (aptieku profils)</a:t>
            </a:r>
            <a:endParaRPr lang="lv-LV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7007" y="1442010"/>
            <a:ext cx="8139793" cy="454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061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332656"/>
            <a:ext cx="58326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5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5417020"/>
          </a:xfrm>
        </p:spPr>
        <p:txBody>
          <a:bodyPr/>
          <a:lstStyle/>
          <a:p>
            <a:pPr marL="0" indent="0" algn="just">
              <a:buNone/>
            </a:pPr>
            <a:r>
              <a:rPr lang="lv-LV" sz="2000" dirty="0" smtClean="0"/>
              <a:t>Lai ārstniecības persona </a:t>
            </a:r>
            <a:r>
              <a:rPr lang="lv-LV" sz="2000" dirty="0"/>
              <a:t>izrakstītu saliktās aktīvās vielas</a:t>
            </a:r>
            <a:r>
              <a:rPr lang="lv-LV" sz="2000" dirty="0" smtClean="0"/>
              <a:t>, sadaļā </a:t>
            </a:r>
            <a:r>
              <a:rPr lang="lv-LV" sz="2000" b="1" dirty="0" smtClean="0">
                <a:solidFill>
                  <a:schemeClr val="accent6">
                    <a:lumMod val="75000"/>
                  </a:schemeClr>
                </a:solidFill>
              </a:rPr>
              <a:t>«Zāļu nosaukums» </a:t>
            </a:r>
            <a:r>
              <a:rPr lang="lv-LV" sz="2000" dirty="0"/>
              <a:t>jāieraksta pirmā aktīva viela un aiz tās </a:t>
            </a:r>
            <a:r>
              <a:rPr lang="lv-LV" sz="2000" dirty="0" smtClean="0"/>
              <a:t>jāliek </a:t>
            </a:r>
            <a:r>
              <a:rPr lang="lv-LV" sz="20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lv-LV" sz="2000" b="1" dirty="0" smtClean="0">
                <a:solidFill>
                  <a:schemeClr val="accent6">
                    <a:lumMod val="75000"/>
                  </a:schemeClr>
                </a:solidFill>
              </a:rPr>
              <a:t>līpsvītra (/)</a:t>
            </a:r>
            <a:r>
              <a:rPr lang="lv-LV" sz="2000" b="1" dirty="0" smtClean="0"/>
              <a:t>, </a:t>
            </a:r>
            <a:r>
              <a:rPr lang="lv-LV" sz="2000" dirty="0" smtClean="0"/>
              <a:t>bet </a:t>
            </a:r>
            <a:r>
              <a:rPr lang="lv-LV" sz="2000" dirty="0"/>
              <a:t>aiz tās jāatstāj </a:t>
            </a:r>
            <a:r>
              <a:rPr lang="lv-LV" sz="2000" b="1" dirty="0" smtClean="0">
                <a:solidFill>
                  <a:schemeClr val="accent6">
                    <a:lumMod val="75000"/>
                  </a:schemeClr>
                </a:solidFill>
              </a:rPr>
              <a:t>atstarpe</a:t>
            </a:r>
            <a:r>
              <a:rPr lang="lv-LV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sz="2000" dirty="0" smtClean="0"/>
              <a:t>pēc kuras raksta </a:t>
            </a:r>
            <a:r>
              <a:rPr lang="lv-LV" sz="2000" dirty="0"/>
              <a:t>nākamo aktīvo </a:t>
            </a:r>
            <a:r>
              <a:rPr lang="lv-LV" sz="2000" dirty="0" smtClean="0"/>
              <a:t>vielu.</a:t>
            </a:r>
          </a:p>
          <a:p>
            <a:pPr algn="just"/>
            <a:r>
              <a:rPr lang="lv-LV" sz="2000" b="1" dirty="0" smtClean="0">
                <a:solidFill>
                  <a:schemeClr val="accent6">
                    <a:lumMod val="75000"/>
                  </a:schemeClr>
                </a:solidFill>
              </a:rPr>
              <a:t>Korekti</a:t>
            </a:r>
            <a:r>
              <a:rPr lang="lv-LV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lv-LV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lv-LV" sz="2000" dirty="0"/>
          </a:p>
          <a:p>
            <a:pPr algn="just"/>
            <a:endParaRPr lang="lv-LV" sz="2000" dirty="0" smtClean="0"/>
          </a:p>
          <a:p>
            <a:pPr algn="just"/>
            <a:endParaRPr lang="lv-LV" sz="2000" dirty="0"/>
          </a:p>
          <a:p>
            <a:pPr marL="0" indent="0" algn="just">
              <a:buNone/>
            </a:pPr>
            <a:endParaRPr lang="lv-LV" sz="2000" dirty="0"/>
          </a:p>
          <a:p>
            <a:pPr algn="just"/>
            <a:r>
              <a:rPr lang="lv-LV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Nekorekti: </a:t>
            </a:r>
            <a:endParaRPr lang="lv-LV" sz="2000" b="1" dirty="0" smtClean="0"/>
          </a:p>
          <a:p>
            <a:pPr marL="0" indent="0" algn="just">
              <a:buNone/>
            </a:pPr>
            <a:endParaRPr lang="lv-LV" sz="2000" dirty="0"/>
          </a:p>
          <a:p>
            <a:pPr marL="0" indent="0" algn="just">
              <a:buNone/>
            </a:pPr>
            <a:endParaRPr lang="lv-LV" sz="2000" dirty="0" smtClean="0"/>
          </a:p>
          <a:p>
            <a:pPr marL="0" indent="0" algn="just">
              <a:buNone/>
            </a:pPr>
            <a:endParaRPr lang="lv-LV" sz="2000" dirty="0"/>
          </a:p>
          <a:p>
            <a:pPr marL="0" indent="0" algn="just">
              <a:buNone/>
            </a:pPr>
            <a:endParaRPr lang="lv-LV" sz="20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1748188"/>
            <a:ext cx="5628005" cy="12209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403647" y="3429000"/>
            <a:ext cx="5628005" cy="138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51359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Svarīgi! </a:t>
            </a:r>
            <a:r>
              <a:rPr lang="lv-LV" dirty="0"/>
              <a:t>Ierakstot </a:t>
            </a:r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otrās</a:t>
            </a:r>
            <a:r>
              <a:rPr lang="lv-LV" dirty="0" smtClean="0"/>
              <a:t> aktīvās </a:t>
            </a:r>
            <a:r>
              <a:rPr lang="lv-LV" dirty="0"/>
              <a:t>vielas sākuma burtu, </a:t>
            </a:r>
            <a:r>
              <a:rPr lang="lv-LV" dirty="0" smtClean="0"/>
              <a:t>sistēma zemāk redzamajā izvēlnē automātiski piedāvā pieejamos aktīvo vielu salikumus!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185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404664"/>
            <a:ext cx="468052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6632"/>
            <a:ext cx="748883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86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332656"/>
            <a:ext cx="6849835" cy="559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20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820472" cy="4525963"/>
          </a:xfrm>
        </p:spPr>
        <p:txBody>
          <a:bodyPr/>
          <a:lstStyle/>
          <a:p>
            <a:r>
              <a:rPr lang="lv-LV" sz="1800" dirty="0"/>
              <a:t>Pēc receptes </a:t>
            </a:r>
            <a:r>
              <a:rPr lang="lv-LV" sz="1800" dirty="0" err="1"/>
              <a:t>atprečošanas</a:t>
            </a:r>
            <a:r>
              <a:rPr lang="lv-LV" sz="1800" dirty="0"/>
              <a:t> lietotāji redz aptiekā </a:t>
            </a:r>
            <a:r>
              <a:rPr lang="lv-LV" sz="1800" dirty="0" err="1"/>
              <a:t>atprečotā</a:t>
            </a:r>
            <a:r>
              <a:rPr lang="lv-LV" sz="1800" dirty="0"/>
              <a:t> medikamenta </a:t>
            </a:r>
            <a:r>
              <a:rPr lang="lv-LV" sz="1800" dirty="0" smtClean="0"/>
              <a:t>nosaukumu! </a:t>
            </a:r>
            <a:endParaRPr lang="lv-LV" sz="18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9592" y="1124744"/>
            <a:ext cx="7176407" cy="487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3672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5"/>
            <a:ext cx="8640960" cy="720080"/>
          </a:xfrm>
        </p:spPr>
        <p:txBody>
          <a:bodyPr/>
          <a:lstStyle/>
          <a:p>
            <a:r>
              <a:rPr lang="lv-LV" sz="1800" dirty="0"/>
              <a:t>Ja ārsts ir izrakstījis zāļu formu tabletes, bet kompensējamā zāļu formu </a:t>
            </a:r>
            <a:r>
              <a:rPr lang="lv-LV" sz="1800" dirty="0" smtClean="0"/>
              <a:t>konkrētajai aktīvajai </a:t>
            </a:r>
            <a:r>
              <a:rPr lang="lv-LV" sz="1800" dirty="0"/>
              <a:t>vielai ir kapsulas: 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5637" y="1268760"/>
            <a:ext cx="6596742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8428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332656"/>
            <a:ext cx="475252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37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88640"/>
            <a:ext cx="511256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6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3167719"/>
            <a:ext cx="4918984" cy="186996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lv-LV" sz="4500" dirty="0" smtClean="0"/>
          </a:p>
          <a:p>
            <a:pPr>
              <a:defRPr/>
            </a:pPr>
            <a:r>
              <a:rPr lang="lv-LV" sz="4500" dirty="0"/>
              <a:t>E-veselības Atbalsta dienests profesionāļiem: </a:t>
            </a:r>
            <a:r>
              <a:rPr lang="lv-LV" sz="4500" b="1" dirty="0">
                <a:solidFill>
                  <a:schemeClr val="accent6">
                    <a:lumMod val="75000"/>
                  </a:schemeClr>
                </a:solidFill>
              </a:rPr>
              <a:t>67803301</a:t>
            </a:r>
            <a:r>
              <a:rPr lang="lv-LV" sz="4500" dirty="0"/>
              <a:t> (katru dienu no plkst. 8.00 līdz 20.00)</a:t>
            </a:r>
            <a:endParaRPr lang="lv-LV" sz="4500" b="1" dirty="0">
              <a:solidFill>
                <a:srgbClr val="E57100"/>
              </a:solidFill>
            </a:endParaRPr>
          </a:p>
          <a:p>
            <a:pPr>
              <a:defRPr/>
            </a:pPr>
            <a:r>
              <a:rPr lang="lv-LV" sz="4500" dirty="0"/>
              <a:t>E-pasts: </a:t>
            </a:r>
            <a:r>
              <a:rPr lang="lv-LV" sz="4500" b="1" dirty="0">
                <a:solidFill>
                  <a:schemeClr val="accent6">
                    <a:lumMod val="75000"/>
                  </a:schemeClr>
                </a:solidFill>
              </a:rPr>
              <a:t>atbalsts@eveseliba.gov.lv</a:t>
            </a:r>
          </a:p>
          <a:p>
            <a:pPr marL="0" indent="0">
              <a:buNone/>
            </a:pPr>
            <a:endParaRPr lang="lv-LV" sz="3300" dirty="0"/>
          </a:p>
          <a:p>
            <a:pPr marL="0" indent="0">
              <a:buNone/>
            </a:pPr>
            <a:endParaRPr lang="lv-LV" sz="3300" dirty="0"/>
          </a:p>
          <a:p>
            <a:pPr marL="0" indent="0">
              <a:buNone/>
            </a:pPr>
            <a:r>
              <a:rPr lang="lv-LV" sz="33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102700"/>
            <a:ext cx="3450431" cy="721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2544325"/>
            <a:ext cx="5904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500" b="1" dirty="0" smtClean="0">
                <a:solidFill>
                  <a:schemeClr val="accent6">
                    <a:lumMod val="75000"/>
                  </a:schemeClr>
                </a:solidFill>
              </a:rPr>
              <a:t>Paldies par uzmanību! </a:t>
            </a:r>
            <a:endParaRPr lang="lv-LV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7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smtClean="0"/>
              <a:t>Pogas «Kompensācijas iespējas» izmantošana</a:t>
            </a:r>
            <a:endParaRPr lang="lv-LV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143000"/>
            <a:ext cx="514471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0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60648"/>
            <a:ext cx="612068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0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276872"/>
            <a:ext cx="7029450" cy="139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2687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Svarīgi! </a:t>
            </a:r>
            <a:r>
              <a:rPr lang="lv-LV" dirty="0" smtClean="0"/>
              <a:t>Izrakstot medikamentu ar aktīvo vielu, sadaļā </a:t>
            </a:r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«Drīkst aizvietot» </a:t>
            </a:r>
            <a:r>
              <a:rPr lang="lv-LV" dirty="0" smtClean="0"/>
              <a:t>jābūt atzīmētai!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6379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400" dirty="0"/>
              <a:t>E-receptes izrakstīšana ar medikamenta nosaukumu un aizvietošanas </a:t>
            </a:r>
            <a:r>
              <a:rPr lang="lv-LV" sz="2400" dirty="0" smtClean="0"/>
              <a:t>aizliegums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lv-LV" sz="1800" dirty="0"/>
              <a:t>Ārsta profils</a:t>
            </a:r>
            <a:r>
              <a:rPr lang="lv-LV" sz="1800" dirty="0" smtClean="0"/>
              <a:t>:</a:t>
            </a:r>
          </a:p>
          <a:p>
            <a:endParaRPr lang="lv-LV" sz="2400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3608" y="1871482"/>
            <a:ext cx="7227555" cy="387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25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728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Aizvietošanas aizlieguma pamatojums</a:t>
            </a:r>
            <a:endParaRPr lang="lv-LV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92" y="836712"/>
            <a:ext cx="6131540" cy="5332858"/>
          </a:xfrm>
        </p:spPr>
      </p:pic>
    </p:spTree>
    <p:extLst>
      <p:ext uri="{BB962C8B-B14F-4D97-AF65-F5344CB8AC3E}">
        <p14:creationId xmlns:p14="http://schemas.microsoft.com/office/powerpoint/2010/main" val="6256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lv-LV" sz="1800" dirty="0"/>
              <a:t>Aptiekas profils: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7624" y="764704"/>
            <a:ext cx="7168242" cy="498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811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8640"/>
            <a:ext cx="6779940" cy="57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5066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">
  <a:themeElements>
    <a:clrScheme name="1_default 16">
      <a:dk1>
        <a:srgbClr val="000000"/>
      </a:dk1>
      <a:lt1>
        <a:srgbClr val="FFFFFF"/>
      </a:lt1>
      <a:dk2>
        <a:srgbClr val="215E70"/>
      </a:dk2>
      <a:lt2>
        <a:srgbClr val="99BF30"/>
      </a:lt2>
      <a:accent1>
        <a:srgbClr val="A5D7E8"/>
      </a:accent1>
      <a:accent2>
        <a:srgbClr val="4094AD"/>
      </a:accent2>
      <a:accent3>
        <a:srgbClr val="FFFFFF"/>
      </a:accent3>
      <a:accent4>
        <a:srgbClr val="000000"/>
      </a:accent4>
      <a:accent5>
        <a:srgbClr val="CFE8F2"/>
      </a:accent5>
      <a:accent6>
        <a:srgbClr val="39869C"/>
      </a:accent6>
      <a:hlink>
        <a:srgbClr val="B6DB51"/>
      </a:hlink>
      <a:folHlink>
        <a:srgbClr val="84D5F0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FFFFFF"/>
        </a:lt1>
        <a:dk2>
          <a:srgbClr val="215E70"/>
        </a:dk2>
        <a:lt2>
          <a:srgbClr val="808080"/>
        </a:lt2>
        <a:accent1>
          <a:srgbClr val="A5D7E8"/>
        </a:accent1>
        <a:accent2>
          <a:srgbClr val="215E70"/>
        </a:accent2>
        <a:accent3>
          <a:srgbClr val="FFFFFF"/>
        </a:accent3>
        <a:accent4>
          <a:srgbClr val="000000"/>
        </a:accent4>
        <a:accent5>
          <a:srgbClr val="CFE8F2"/>
        </a:accent5>
        <a:accent6>
          <a:srgbClr val="1D5465"/>
        </a:accent6>
        <a:hlink>
          <a:srgbClr val="84D5F0"/>
        </a:hlink>
        <a:folHlink>
          <a:srgbClr val="B6DB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FFFFFF"/>
        </a:lt1>
        <a:dk2>
          <a:srgbClr val="215E70"/>
        </a:dk2>
        <a:lt2>
          <a:srgbClr val="808080"/>
        </a:lt2>
        <a:accent1>
          <a:srgbClr val="A5D7E8"/>
        </a:accent1>
        <a:accent2>
          <a:srgbClr val="215E70"/>
        </a:accent2>
        <a:accent3>
          <a:srgbClr val="FFFFFF"/>
        </a:accent3>
        <a:accent4>
          <a:srgbClr val="000000"/>
        </a:accent4>
        <a:accent5>
          <a:srgbClr val="CFE8F2"/>
        </a:accent5>
        <a:accent6>
          <a:srgbClr val="1D5465"/>
        </a:accent6>
        <a:hlink>
          <a:srgbClr val="990505"/>
        </a:hlink>
        <a:folHlink>
          <a:srgbClr val="B6DB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000000"/>
        </a:dk1>
        <a:lt1>
          <a:srgbClr val="FFFFFF"/>
        </a:lt1>
        <a:dk2>
          <a:srgbClr val="215E70"/>
        </a:dk2>
        <a:lt2>
          <a:srgbClr val="808080"/>
        </a:lt2>
        <a:accent1>
          <a:srgbClr val="A5D7E8"/>
        </a:accent1>
        <a:accent2>
          <a:srgbClr val="215E70"/>
        </a:accent2>
        <a:accent3>
          <a:srgbClr val="FFFFFF"/>
        </a:accent3>
        <a:accent4>
          <a:srgbClr val="000000"/>
        </a:accent4>
        <a:accent5>
          <a:srgbClr val="CFE8F2"/>
        </a:accent5>
        <a:accent6>
          <a:srgbClr val="1D5465"/>
        </a:accent6>
        <a:hlink>
          <a:srgbClr val="B6DB51"/>
        </a:hlink>
        <a:folHlink>
          <a:srgbClr val="84D5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6">
        <a:dk1>
          <a:srgbClr val="000000"/>
        </a:dk1>
        <a:lt1>
          <a:srgbClr val="FFFFFF"/>
        </a:lt1>
        <a:dk2>
          <a:srgbClr val="215E70"/>
        </a:dk2>
        <a:lt2>
          <a:srgbClr val="99BF30"/>
        </a:lt2>
        <a:accent1>
          <a:srgbClr val="A5D7E8"/>
        </a:accent1>
        <a:accent2>
          <a:srgbClr val="4094AD"/>
        </a:accent2>
        <a:accent3>
          <a:srgbClr val="FFFFFF"/>
        </a:accent3>
        <a:accent4>
          <a:srgbClr val="000000"/>
        </a:accent4>
        <a:accent5>
          <a:srgbClr val="CFE8F2"/>
        </a:accent5>
        <a:accent6>
          <a:srgbClr val="39869C"/>
        </a:accent6>
        <a:hlink>
          <a:srgbClr val="B6DB51"/>
        </a:hlink>
        <a:folHlink>
          <a:srgbClr val="84D5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215E70"/>
      </a:dk2>
      <a:lt2>
        <a:srgbClr val="99BF30"/>
      </a:lt2>
      <a:accent1>
        <a:srgbClr val="A5D7E8"/>
      </a:accent1>
      <a:accent2>
        <a:srgbClr val="4094AD"/>
      </a:accent2>
      <a:accent3>
        <a:srgbClr val="FFFFFF"/>
      </a:accent3>
      <a:accent4>
        <a:srgbClr val="000000"/>
      </a:accent4>
      <a:accent5>
        <a:srgbClr val="CFE8F2"/>
      </a:accent5>
      <a:accent6>
        <a:srgbClr val="39869C"/>
      </a:accent6>
      <a:hlink>
        <a:srgbClr val="B6DB51"/>
      </a:hlink>
      <a:folHlink>
        <a:srgbClr val="84D5F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215E70"/>
        </a:dk2>
        <a:lt2>
          <a:srgbClr val="99BF30"/>
        </a:lt2>
        <a:accent1>
          <a:srgbClr val="A5D7E8"/>
        </a:accent1>
        <a:accent2>
          <a:srgbClr val="4094AD"/>
        </a:accent2>
        <a:accent3>
          <a:srgbClr val="FFFFFF"/>
        </a:accent3>
        <a:accent4>
          <a:srgbClr val="000000"/>
        </a:accent4>
        <a:accent5>
          <a:srgbClr val="CFE8F2"/>
        </a:accent5>
        <a:accent6>
          <a:srgbClr val="39869C"/>
        </a:accent6>
        <a:hlink>
          <a:srgbClr val="B6DB51"/>
        </a:hlink>
        <a:folHlink>
          <a:srgbClr val="84D5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ē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ē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6252</TotalTime>
  <Words>286</Words>
  <Application>Microsoft Office PowerPoint</Application>
  <PresentationFormat>On-screen Show (4:3)</PresentationFormat>
  <Paragraphs>39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1_default</vt:lpstr>
      <vt:lpstr>1_Default Design</vt:lpstr>
      <vt:lpstr>Aktīvās vielas izrakstīšana E-veselības sistēmas portālā (ārstu profils)</vt:lpstr>
      <vt:lpstr>PowerPoint Presentation</vt:lpstr>
      <vt:lpstr>Pogas «Kompensācijas iespējas» izmantošana</vt:lpstr>
      <vt:lpstr>PowerPoint Presentation</vt:lpstr>
      <vt:lpstr>PowerPoint Presentation</vt:lpstr>
      <vt:lpstr>E-receptes izrakstīšana ar medikamenta nosaukumu un aizvietošanas aizliegums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Aktīvās vielas e-receptes atprečošana  E-veselības sistēmas portālā (aptieku profils)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Zane</dc:creator>
  <cp:lastModifiedBy>Dita Okmane</cp:lastModifiedBy>
  <cp:revision>510</cp:revision>
  <cp:lastPrinted>2017-10-04T05:25:17Z</cp:lastPrinted>
  <dcterms:created xsi:type="dcterms:W3CDTF">2012-01-08T07:18:26Z</dcterms:created>
  <dcterms:modified xsi:type="dcterms:W3CDTF">2020-02-24T11:33:04Z</dcterms:modified>
</cp:coreProperties>
</file>